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94" r:id="rId2"/>
    <p:sldId id="354" r:id="rId3"/>
    <p:sldId id="428" r:id="rId4"/>
    <p:sldId id="355" r:id="rId5"/>
    <p:sldId id="356" r:id="rId6"/>
    <p:sldId id="357" r:id="rId7"/>
    <p:sldId id="359" r:id="rId8"/>
    <p:sldId id="429" r:id="rId9"/>
    <p:sldId id="360" r:id="rId10"/>
    <p:sldId id="409" r:id="rId11"/>
    <p:sldId id="422" r:id="rId12"/>
    <p:sldId id="424" r:id="rId13"/>
    <p:sldId id="430" r:id="rId14"/>
    <p:sldId id="431" r:id="rId15"/>
    <p:sldId id="41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CC25C6"/>
    <a:srgbClr val="386BFB"/>
    <a:srgbClr val="00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8"/>
    <p:restoredTop sz="94286"/>
  </p:normalViewPr>
  <p:slideViewPr>
    <p:cSldViewPr snapToGrid="0" snapToObjects="1">
      <p:cViewPr varScale="1">
        <p:scale>
          <a:sx n="147" d="100"/>
          <a:sy n="147" d="100"/>
        </p:scale>
        <p:origin x="200" y="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3433C-D17C-9947-BBF6-18A74850DF21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2F7C1-3B12-044B-B397-392D469ED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720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1C846-32DD-A64A-A7C3-459B2916520F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742E2-C325-5B4C-BF31-B1397B22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46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742E2-C325-5B4C-BF31-B1397B22B2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84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742E2-C325-5B4C-BF31-B1397B22B2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4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0B5-09BB-F04C-9A39-80B904257151}" type="datetime1">
              <a:rPr lang="it-IT" smtClean="0"/>
              <a:t>06/05/20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A63-F46D-F340-BB26-9619192F2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4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98DB9-89A0-1F48-9206-B2893BB4B658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A63-F46D-F340-BB26-9619192F2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5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FA15-2A81-D642-BB6A-A4AD5CCC89D2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A63-F46D-F340-BB26-9619192F2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0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65163"/>
          </a:xfr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5000">
                <a:srgbClr val="D9D5BC">
                  <a:alpha val="0"/>
                </a:srgbClr>
              </a:gs>
              <a:gs pos="61000">
                <a:schemeClr val="bg2">
                  <a:alpha val="0"/>
                </a:schemeClr>
              </a:gs>
              <a:gs pos="100000">
                <a:schemeClr val="bg2">
                  <a:lumMod val="75000"/>
                  <a:alpha val="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4FFE-DD43-5B47-A04A-1E963E17C843}" type="datetime1">
              <a:rPr lang="it-IT" smtClean="0"/>
              <a:t>06/05/20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A63-F46D-F340-BB26-9619192F2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77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2F70-C21B-714E-9EF1-6BA29E506FB4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A63-F46D-F340-BB26-9619192F2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5206-FA58-9F4A-B9DA-A5D15BF45DCB}" type="datetime1">
              <a:rPr lang="it-IT" smtClean="0"/>
              <a:t>06/05/20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A63-F46D-F340-BB26-9619192F2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4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E8D4-4461-0C45-8B00-61990320421C}" type="datetime1">
              <a:rPr lang="it-IT" smtClean="0"/>
              <a:t>06/05/20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A63-F46D-F340-BB26-9619192F2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3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2AD2-1B74-6F41-A558-C1C743B7A56C}" type="datetime1">
              <a:rPr lang="it-IT" smtClean="0"/>
              <a:t>06/05/20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A63-F46D-F340-BB26-9619192F2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9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7560-C055-7642-A0E7-326FE40BCD8B}" type="datetime1">
              <a:rPr lang="it-IT" smtClean="0"/>
              <a:t>06/05/20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A63-F46D-F340-BB26-9619192F2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7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D51A-F965-4640-A67F-7D73C4925D8B}" type="datetime1">
              <a:rPr lang="it-IT" smtClean="0"/>
              <a:t>06/05/20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A63-F46D-F340-BB26-9619192F2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0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7494-EA42-3149-B7FF-797BE4DFA699}" type="datetime1">
              <a:rPr lang="it-IT" smtClean="0"/>
              <a:t>06/05/20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EA63-F46D-F340-BB26-9619192F2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64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51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23" y="989135"/>
            <a:ext cx="8517988" cy="3589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16D6F33-FCE8-A64F-8FA2-D353365FF89C}" type="datetime1">
              <a:rPr lang="it-IT" smtClean="0"/>
              <a:t>06/05/20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Intro to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AAEEA63-F46D-F340-BB26-9619192F20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1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accent5">
              <a:lumMod val="75000"/>
            </a:schemeClr>
          </a:solidFill>
          <a:latin typeface="Arial" charset="0"/>
          <a:ea typeface="Arial" charset="0"/>
          <a:cs typeface="Arial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5">
              <a:lumMod val="50000"/>
            </a:schemeClr>
          </a:solidFill>
          <a:latin typeface="Arial" charset="0"/>
          <a:ea typeface="Arial" charset="0"/>
          <a:cs typeface="Arial" charset="0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accent5">
              <a:lumMod val="50000"/>
            </a:schemeClr>
          </a:solidFill>
          <a:latin typeface="Arial" charset="0"/>
          <a:ea typeface="Arial" charset="0"/>
          <a:cs typeface="Arial" charset="0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accent5">
              <a:lumMod val="50000"/>
            </a:schemeClr>
          </a:solidFill>
          <a:latin typeface="Arial" charset="0"/>
          <a:ea typeface="Arial" charset="0"/>
          <a:cs typeface="Arial" charset="0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accent5">
              <a:lumMod val="50000"/>
            </a:schemeClr>
          </a:solidFill>
          <a:latin typeface="Arial" charset="0"/>
          <a:ea typeface="Arial" charset="0"/>
          <a:cs typeface="Arial" charset="0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accent5">
              <a:lumMod val="50000"/>
            </a:schemeClr>
          </a:solidFill>
          <a:latin typeface="Arial" charset="0"/>
          <a:ea typeface="Arial" charset="0"/>
          <a:cs typeface="Arial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5000">
                <a:schemeClr val="bg2">
                  <a:alpha val="3000"/>
                </a:schemeClr>
              </a:gs>
              <a:gs pos="100000">
                <a:schemeClr val="bg2">
                  <a:lumMod val="75000"/>
                  <a:alpha val="5000"/>
                </a:schemeClr>
              </a:gs>
            </a:gsLst>
          </a:gradFill>
        </p:spPr>
        <p:txBody>
          <a:bodyPr>
            <a:normAutofit/>
          </a:bodyPr>
          <a:lstStyle/>
          <a:p>
            <a:r>
              <a:rPr lang="en-US" dirty="0"/>
              <a:t>Introduction to Computer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00E9-0F5E-4840-9968-4C319C509C8B}" type="datetime1">
              <a:rPr lang="it-IT" smtClean="0"/>
              <a:t>06/05/20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</p:spTree>
    <p:extLst>
      <p:ext uri="{BB962C8B-B14F-4D97-AF65-F5344CB8AC3E}">
        <p14:creationId xmlns:p14="http://schemas.microsoft.com/office/powerpoint/2010/main" val="251575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57" y="831399"/>
            <a:ext cx="6858000" cy="334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6143"/>
          <a:stretch/>
        </p:blipFill>
        <p:spPr>
          <a:xfrm>
            <a:off x="2317907" y="2012931"/>
            <a:ext cx="5238750" cy="40802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047D5-597B-664E-931A-69AF69BEDD08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0345" y="1042530"/>
            <a:ext cx="20907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[Left Top  Right Bottom]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4B2ED-3D9B-9447-8F9E-A44AD2F5EAA2}"/>
              </a:ext>
            </a:extLst>
          </p:cNvPr>
          <p:cNvSpPr txBox="1"/>
          <p:nvPr/>
        </p:nvSpPr>
        <p:spPr>
          <a:xfrm>
            <a:off x="5731719" y="2420957"/>
            <a:ext cx="20907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[Left Top  Right Bottom]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1D60A-BBCD-EC46-B6C6-48BA86573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520" y="2816955"/>
            <a:ext cx="1549763" cy="1675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C5968-C092-174E-947B-9C343DB3FFC4}"/>
              </a:ext>
            </a:extLst>
          </p:cNvPr>
          <p:cNvSpPr txBox="1"/>
          <p:nvPr/>
        </p:nvSpPr>
        <p:spPr>
          <a:xfrm>
            <a:off x="1973076" y="2941234"/>
            <a:ext cx="12226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loop through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E9BF82-CAF1-CE40-93E7-57C0D2A11E57}"/>
              </a:ext>
            </a:extLst>
          </p:cNvPr>
          <p:cNvCxnSpPr>
            <a:cxnSpLocks/>
          </p:cNvCxnSpPr>
          <p:nvPr/>
        </p:nvCxnSpPr>
        <p:spPr>
          <a:xfrm>
            <a:off x="3486150" y="3133579"/>
            <a:ext cx="0" cy="1359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6C8248-CE07-8542-B8BE-FC341550CE0F}"/>
              </a:ext>
            </a:extLst>
          </p:cNvPr>
          <p:cNvCxnSpPr>
            <a:cxnSpLocks/>
          </p:cNvCxnSpPr>
          <p:nvPr/>
        </p:nvCxnSpPr>
        <p:spPr>
          <a:xfrm flipV="1">
            <a:off x="5067007" y="2479431"/>
            <a:ext cx="1441060" cy="610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7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     Using </a:t>
            </a:r>
            <a:r>
              <a:rPr lang="en-US" dirty="0" err="1"/>
              <a:t>myRects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392" y="989135"/>
            <a:ext cx="6388491" cy="358989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008000"/>
                </a:solidFill>
                <a:latin typeface="Courier"/>
                <a:cs typeface="Courier"/>
              </a:rPr>
              <a:t>%% Draw the grid in PTB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urier"/>
                <a:cs typeface="Courier"/>
              </a:rPr>
              <a:t>% Open PTB window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urier"/>
                <a:cs typeface="Courier"/>
              </a:rPr>
              <a:t>% loops through the </a:t>
            </a:r>
            <a:r>
              <a:rPr lang="en-US" sz="1200" dirty="0" err="1">
                <a:solidFill>
                  <a:srgbClr val="008000"/>
                </a:solidFill>
                <a:latin typeface="Courier"/>
                <a:cs typeface="Courier"/>
              </a:rPr>
              <a:t>myRects</a:t>
            </a:r>
            <a:endParaRPr lang="en-US" sz="1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urier"/>
                <a:cs typeface="Courier"/>
              </a:rPr>
              <a:t>% and draw each rectangle on the screen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urier"/>
                <a:cs typeface="Courier"/>
              </a:rPr>
              <a:t>% close the loop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urier"/>
                <a:cs typeface="Courier"/>
              </a:rPr>
              <a:t>% flip the screen</a:t>
            </a: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459ED-FCF1-8C46-9913-DA7EF1F3F9FE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79318" y="346017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2234046" y="732559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DA070A-D48D-3943-8562-881980D8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908" y="219014"/>
            <a:ext cx="1926772" cy="646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6637E-10C2-A24C-9234-83F8FD7A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909" y="917917"/>
            <a:ext cx="2439342" cy="20099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894ABF-44AD-6A40-8C20-1B762C12E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908" y="2999056"/>
            <a:ext cx="2439343" cy="18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6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myRects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392" y="989135"/>
            <a:ext cx="6388491" cy="358989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008000"/>
                </a:solidFill>
                <a:latin typeface="Courier"/>
                <a:cs typeface="Courier"/>
              </a:rPr>
              <a:t>%% Draw the grid in PTB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urier"/>
                <a:cs typeface="Courier"/>
              </a:rPr>
              <a:t>% Open PTB window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[win </a:t>
            </a:r>
            <a:r>
              <a:rPr lang="en-US" sz="1200" dirty="0" err="1">
                <a:latin typeface="Courier"/>
                <a:cs typeface="Courier"/>
              </a:rPr>
              <a:t>screenRect</a:t>
            </a:r>
            <a:r>
              <a:rPr lang="en-US" sz="1200" dirty="0">
                <a:latin typeface="Courier"/>
                <a:cs typeface="Courier"/>
              </a:rPr>
              <a:t>]=Screen(</a:t>
            </a:r>
            <a:r>
              <a:rPr lang="en-US" sz="1200" dirty="0">
                <a:solidFill>
                  <a:srgbClr val="CC25C6"/>
                </a:solidFill>
                <a:latin typeface="Courier"/>
                <a:cs typeface="Courier"/>
              </a:rPr>
              <a:t>'OpenWindow'</a:t>
            </a:r>
            <a:r>
              <a:rPr lang="en-US" sz="1200" dirty="0">
                <a:latin typeface="Courier"/>
                <a:cs typeface="Courier"/>
              </a:rPr>
              <a:t>,0,[127 127 127],[0 0 640 480]); </a:t>
            </a:r>
          </a:p>
          <a:p>
            <a:pPr marL="0" indent="0">
              <a:buNone/>
            </a:pPr>
            <a:r>
              <a:rPr lang="en-US" sz="1200" dirty="0" err="1">
                <a:latin typeface="Courier"/>
                <a:cs typeface="Courier"/>
              </a:rPr>
              <a:t>totalNumberRect</a:t>
            </a:r>
            <a:r>
              <a:rPr lang="en-US" sz="1200" dirty="0">
                <a:latin typeface="Courier"/>
                <a:cs typeface="Courier"/>
              </a:rPr>
              <a:t>=</a:t>
            </a:r>
            <a:r>
              <a:rPr lang="en-US" sz="1200" dirty="0" err="1">
                <a:latin typeface="Courier"/>
                <a:cs typeface="Courier"/>
              </a:rPr>
              <a:t>rectCount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432FF"/>
                </a:solidFill>
                <a:latin typeface="Courier"/>
                <a:cs typeface="Courier"/>
              </a:rPr>
              <a:t>for</a:t>
            </a:r>
            <a:r>
              <a:rPr lang="en-US" sz="1200" dirty="0">
                <a:latin typeface="Courier"/>
                <a:cs typeface="Courier"/>
              </a:rPr>
              <a:t> k=1:totalNumberRect </a:t>
            </a:r>
            <a:r>
              <a:rPr lang="en-US" sz="1200" dirty="0">
                <a:solidFill>
                  <a:srgbClr val="008000"/>
                </a:solidFill>
                <a:latin typeface="Courier"/>
                <a:cs typeface="Courier"/>
              </a:rPr>
              <a:t>% loops through the </a:t>
            </a:r>
            <a:r>
              <a:rPr lang="en-US" sz="1200" dirty="0" err="1">
                <a:solidFill>
                  <a:srgbClr val="008000"/>
                </a:solidFill>
                <a:latin typeface="Courier"/>
                <a:cs typeface="Courier"/>
              </a:rPr>
              <a:t>myRects</a:t>
            </a: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Screen(win,'</a:t>
            </a:r>
            <a:r>
              <a:rPr lang="en-US" sz="1200" dirty="0" err="1">
                <a:latin typeface="Courier"/>
                <a:cs typeface="Courier"/>
              </a:rPr>
              <a:t>FillRect</a:t>
            </a:r>
            <a:r>
              <a:rPr lang="en-US" sz="1200" dirty="0">
                <a:latin typeface="Courier"/>
                <a:cs typeface="Courier"/>
              </a:rPr>
              <a:t>',[1],</a:t>
            </a:r>
            <a:r>
              <a:rPr lang="en-US" sz="1200" dirty="0" err="1">
                <a:latin typeface="Courier"/>
                <a:cs typeface="Courier"/>
              </a:rPr>
              <a:t>myRects</a:t>
            </a:r>
            <a:r>
              <a:rPr lang="en-US" sz="1200" dirty="0">
                <a:latin typeface="Courier"/>
                <a:cs typeface="Courier"/>
              </a:rPr>
              <a:t>(k,:));</a:t>
            </a:r>
            <a:r>
              <a:rPr lang="en-US" sz="1200" dirty="0">
                <a:solidFill>
                  <a:srgbClr val="008000"/>
                </a:solidFill>
                <a:latin typeface="Courier"/>
                <a:cs typeface="Courier"/>
              </a:rPr>
              <a:t> % and draw each </a:t>
            </a:r>
            <a:r>
              <a:rPr lang="en-US" sz="1200" dirty="0" err="1">
                <a:solidFill>
                  <a:srgbClr val="008000"/>
                </a:solidFill>
                <a:latin typeface="Courier"/>
                <a:cs typeface="Courier"/>
              </a:rPr>
              <a:t>rect</a:t>
            </a: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432FF"/>
                </a:solidFill>
                <a:latin typeface="Courier"/>
                <a:cs typeface="Courier"/>
              </a:rPr>
              <a:t>end </a:t>
            </a:r>
            <a:r>
              <a:rPr lang="en-US" sz="1200" dirty="0">
                <a:solidFill>
                  <a:srgbClr val="008000"/>
                </a:solidFill>
                <a:latin typeface="Courier"/>
                <a:cs typeface="Courier"/>
              </a:rPr>
              <a:t>% close the loop</a:t>
            </a:r>
            <a:endParaRPr lang="en-US" sz="1200" dirty="0">
              <a:solidFill>
                <a:srgbClr val="0432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Screen(</a:t>
            </a:r>
            <a:r>
              <a:rPr lang="en-US" sz="1200" dirty="0" err="1">
                <a:latin typeface="Courier"/>
                <a:cs typeface="Courier"/>
              </a:rPr>
              <a:t>win,'Flip</a:t>
            </a:r>
            <a:r>
              <a:rPr lang="en-US" sz="1200" dirty="0">
                <a:latin typeface="Courier"/>
                <a:cs typeface="Courier"/>
              </a:rPr>
              <a:t>') </a:t>
            </a:r>
            <a:r>
              <a:rPr lang="en-US" sz="1200" dirty="0">
                <a:solidFill>
                  <a:srgbClr val="008000"/>
                </a:solidFill>
                <a:latin typeface="Courier"/>
                <a:cs typeface="Courier"/>
              </a:rPr>
              <a:t>% flip the screen</a:t>
            </a: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459ED-FCF1-8C46-9913-DA7EF1F3F9FE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79318" y="346017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2234046" y="732559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48E3C-862C-E845-8AB5-DCF964810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17" y="2380517"/>
            <a:ext cx="2590672" cy="193101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483716" y="3086439"/>
            <a:ext cx="1193800" cy="1024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8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Small-Group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392" y="989135"/>
            <a:ext cx="6388491" cy="358989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---- ex 1 ----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Create a version of this script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---- ex 2 ----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Can you change the number of rectangles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---- ex 3 ----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Can you change the size of the rectangles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---- ex 4 ----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You can add a single number to an array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A=[5 6 7;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2 6 2;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9 3 0]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B=A+5;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Can you work out a way to place the rectangle near the </a:t>
            </a:r>
            <a:r>
              <a:rPr lang="en-US" sz="1200" dirty="0" err="1">
                <a:latin typeface="Courier"/>
                <a:cs typeface="Courier"/>
              </a:rPr>
              <a:t>centre</a:t>
            </a:r>
            <a:r>
              <a:rPr lang="en-US" sz="1200" dirty="0">
                <a:latin typeface="Courier"/>
                <a:cs typeface="Courier"/>
              </a:rPr>
              <a:t> of the screen?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459ED-FCF1-8C46-9913-DA7EF1F3F9FE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79318" y="346017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2234046" y="732559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2018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Small-Group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392" y="989135"/>
            <a:ext cx="6388491" cy="358989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---- extra ----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---- ex 5 ----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Can you change the </a:t>
            </a:r>
            <a:r>
              <a:rPr lang="en-US" sz="1200" dirty="0" err="1">
                <a:latin typeface="Courier"/>
                <a:cs typeface="Courier"/>
              </a:rPr>
              <a:t>colour</a:t>
            </a:r>
            <a:r>
              <a:rPr lang="en-US" sz="1200" dirty="0">
                <a:latin typeface="Courier"/>
                <a:cs typeface="Courier"/>
              </a:rPr>
              <a:t> of each rectangle somehow using the counter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---- ex 6 ----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Can you repurpose the code to draw an (any) image instead of the rectangles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459ED-FCF1-8C46-9913-DA7EF1F3F9FE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79318" y="346017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2234046" y="732559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0152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BC1B-9483-BB46-B3DC-34EB4057D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865163"/>
          </a:xfrm>
        </p:spPr>
        <p:txBody>
          <a:bodyPr/>
          <a:lstStyle/>
          <a:p>
            <a:r>
              <a:rPr lang="en-US" dirty="0"/>
              <a:t>Key Concepts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0D36D-F64E-504E-B29C-CE78481A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41CEB-8503-BB4C-876A-A856D3D5E88E}" type="datetime1">
              <a:rPr lang="it-IT" smtClean="0"/>
              <a:t>06/05/20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3E553-C4AE-7C4B-8564-EBA18373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E0A40-F4F1-524A-994C-C5682C955011}"/>
              </a:ext>
            </a:extLst>
          </p:cNvPr>
          <p:cNvSpPr txBox="1"/>
          <p:nvPr/>
        </p:nvSpPr>
        <p:spPr>
          <a:xfrm>
            <a:off x="1745837" y="1803256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b="1" i="1" dirty="0"/>
              <a:t>If</a:t>
            </a:r>
            <a:r>
              <a:rPr lang="en-US" sz="1350" dirty="0"/>
              <a:t> statements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9E52B-DD73-3043-B44E-C066840CC4D6}"/>
              </a:ext>
            </a:extLst>
          </p:cNvPr>
          <p:cNvSpPr txBox="1"/>
          <p:nvPr/>
        </p:nvSpPr>
        <p:spPr>
          <a:xfrm>
            <a:off x="1745837" y="2272302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b="1" i="1" dirty="0"/>
              <a:t>For </a:t>
            </a:r>
            <a:r>
              <a:rPr lang="en-US" sz="1350" dirty="0"/>
              <a:t>loops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A5739-5C22-8B4A-8094-DDD9DB47167A}"/>
              </a:ext>
            </a:extLst>
          </p:cNvPr>
          <p:cNvSpPr txBox="1"/>
          <p:nvPr/>
        </p:nvSpPr>
        <p:spPr>
          <a:xfrm>
            <a:off x="-1616795" y="1613396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b="1" i="1" dirty="0"/>
              <a:t>While </a:t>
            </a:r>
            <a:r>
              <a:rPr lang="en-US" sz="1350" dirty="0"/>
              <a:t>loops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4ECCF-60D4-1A43-A4C4-D2FEDAAB1423}"/>
              </a:ext>
            </a:extLst>
          </p:cNvPr>
          <p:cNvSpPr txBox="1"/>
          <p:nvPr/>
        </p:nvSpPr>
        <p:spPr>
          <a:xfrm>
            <a:off x="1745837" y="865163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Equations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890579-9612-4D41-9671-3CEE33644E71}"/>
              </a:ext>
            </a:extLst>
          </p:cNvPr>
          <p:cNvSpPr txBox="1"/>
          <p:nvPr/>
        </p:nvSpPr>
        <p:spPr>
          <a:xfrm>
            <a:off x="1745837" y="1334209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FCF6F-5B6E-674D-A067-0650AFFD00C4}"/>
              </a:ext>
            </a:extLst>
          </p:cNvPr>
          <p:cNvSpPr txBox="1"/>
          <p:nvPr/>
        </p:nvSpPr>
        <p:spPr>
          <a:xfrm>
            <a:off x="3804255" y="865163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 err="1"/>
              <a:t>Matlab</a:t>
            </a:r>
            <a:r>
              <a:rPr lang="en-US" sz="1350" dirty="0"/>
              <a:t> </a:t>
            </a:r>
            <a:r>
              <a:rPr lang="en-US" sz="1350" b="1" i="1" dirty="0"/>
              <a:t>Functions</a:t>
            </a: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A80EE0-2BEA-4847-B4F6-C541863EFF39}"/>
              </a:ext>
            </a:extLst>
          </p:cNvPr>
          <p:cNvSpPr txBox="1"/>
          <p:nvPr/>
        </p:nvSpPr>
        <p:spPr>
          <a:xfrm>
            <a:off x="3804255" y="1334837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Matrices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88B836-DAFF-7C42-AC03-F97D5D4E9BCF}"/>
              </a:ext>
            </a:extLst>
          </p:cNvPr>
          <p:cNvSpPr txBox="1"/>
          <p:nvPr/>
        </p:nvSpPr>
        <p:spPr>
          <a:xfrm>
            <a:off x="-1674770" y="2571750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Other arrays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F2218-5F9A-844B-BE59-AD7D09F70D0F}"/>
              </a:ext>
            </a:extLst>
          </p:cNvPr>
          <p:cNvSpPr txBox="1"/>
          <p:nvPr/>
        </p:nvSpPr>
        <p:spPr>
          <a:xfrm>
            <a:off x="3804255" y="2274185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Array indices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FCCB1-C865-5C49-A5C9-9AC157685E2C}"/>
              </a:ext>
            </a:extLst>
          </p:cNvPr>
          <p:cNvSpPr txBox="1"/>
          <p:nvPr/>
        </p:nvSpPr>
        <p:spPr>
          <a:xfrm>
            <a:off x="3804255" y="2743859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 err="1"/>
              <a:t>Organising</a:t>
            </a:r>
            <a:r>
              <a:rPr lang="en-US" sz="1350" dirty="0"/>
              <a:t> scripts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A02554-32B8-EE44-B4F5-69AC7B01D834}"/>
              </a:ext>
            </a:extLst>
          </p:cNvPr>
          <p:cNvSpPr txBox="1"/>
          <p:nvPr/>
        </p:nvSpPr>
        <p:spPr>
          <a:xfrm>
            <a:off x="1745837" y="3223651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Keyboard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ED21B-D066-1A4F-87D6-1BE1A5CC8149}"/>
              </a:ext>
            </a:extLst>
          </p:cNvPr>
          <p:cNvSpPr txBox="1"/>
          <p:nvPr/>
        </p:nvSpPr>
        <p:spPr>
          <a:xfrm>
            <a:off x="1745837" y="3693323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85000"/>
                  </a:schemeClr>
                </a:solidFill>
              </a:rPr>
              <a:t>Mouse 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29224-3A1E-8746-B660-418DFF3593D8}"/>
              </a:ext>
            </a:extLst>
          </p:cNvPr>
          <p:cNvSpPr txBox="1"/>
          <p:nvPr/>
        </p:nvSpPr>
        <p:spPr>
          <a:xfrm>
            <a:off x="3804255" y="3220370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Nested  Loops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B63A9F-A5EE-9141-8403-B2585A4D7FD6}"/>
              </a:ext>
            </a:extLst>
          </p:cNvPr>
          <p:cNvSpPr txBox="1"/>
          <p:nvPr/>
        </p:nvSpPr>
        <p:spPr>
          <a:xfrm>
            <a:off x="3804255" y="3689415"/>
            <a:ext cx="1417636" cy="300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Screen </a:t>
            </a:r>
            <a:r>
              <a:rPr lang="en-US" sz="1350" dirty="0" err="1"/>
              <a:t>Coord’s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754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865163"/>
          </a:xfrm>
        </p:spPr>
        <p:txBody>
          <a:bodyPr/>
          <a:lstStyle/>
          <a:p>
            <a:r>
              <a:rPr lang="en-US" dirty="0"/>
              <a:t>For Loops: what &amp; why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39F2-860E-794C-B8E1-D4642CA48FBF}" type="datetime1">
              <a:rPr lang="it-IT" smtClean="0"/>
              <a:t>06/05/20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FCFF3D-CB3F-D543-88E7-1DD6D7EE242C}"/>
              </a:ext>
            </a:extLst>
          </p:cNvPr>
          <p:cNvSpPr txBox="1">
            <a:spLocks/>
          </p:cNvSpPr>
          <p:nvPr/>
        </p:nvSpPr>
        <p:spPr>
          <a:xfrm>
            <a:off x="1494692" y="1103435"/>
            <a:ext cx="6388491" cy="35898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1" dirty="0">
                <a:solidFill>
                  <a:srgbClr val="008000"/>
                </a:solidFill>
                <a:latin typeface="Courier"/>
                <a:cs typeface="Courier"/>
              </a:rPr>
              <a:t>%% cycle through repetitive tasks</a:t>
            </a:r>
          </a:p>
          <a:p>
            <a:pPr marL="0" indent="0">
              <a:buNone/>
            </a:pPr>
            <a:r>
              <a:rPr lang="en-US" sz="1350" dirty="0">
                <a:solidFill>
                  <a:srgbClr val="0432FF"/>
                </a:solidFill>
                <a:latin typeface="Courier"/>
                <a:cs typeface="Courier"/>
              </a:rPr>
              <a:t>for</a:t>
            </a:r>
            <a:r>
              <a:rPr lang="en-US" sz="1350" dirty="0">
                <a:solidFill>
                  <a:schemeClr val="tx1"/>
                </a:solidFill>
                <a:latin typeface="Courier"/>
                <a:cs typeface="Courier"/>
              </a:rPr>
              <a:t> ii = 1:7</a:t>
            </a:r>
          </a:p>
          <a:p>
            <a:pPr marL="0" indent="0">
              <a:buNone/>
            </a:pPr>
            <a:r>
              <a:rPr lang="en-US" sz="1350" b="1" dirty="0">
                <a:solidFill>
                  <a:srgbClr val="008000"/>
                </a:solidFill>
                <a:latin typeface="Courier"/>
                <a:cs typeface="Courier"/>
              </a:rPr>
              <a:t>	%% Each Day</a:t>
            </a:r>
            <a:endParaRPr lang="en-US" sz="135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50" dirty="0">
                <a:latin typeface="Courier"/>
                <a:cs typeface="Courier"/>
              </a:rPr>
              <a:t>	Wake up</a:t>
            </a:r>
          </a:p>
          <a:p>
            <a:pPr marL="0" indent="0">
              <a:buNone/>
            </a:pPr>
            <a:r>
              <a:rPr lang="en-US" sz="1350" dirty="0">
                <a:latin typeface="Courier"/>
                <a:cs typeface="Courier"/>
              </a:rPr>
              <a:t>	Coffee</a:t>
            </a:r>
          </a:p>
          <a:p>
            <a:pPr marL="0" indent="0">
              <a:buNone/>
            </a:pPr>
            <a:r>
              <a:rPr lang="en-US" sz="1350" dirty="0">
                <a:latin typeface="Courier"/>
                <a:cs typeface="Courier"/>
              </a:rPr>
              <a:t>	Shower</a:t>
            </a:r>
          </a:p>
          <a:p>
            <a:pPr marL="0" indent="0">
              <a:buNone/>
            </a:pPr>
            <a:r>
              <a:rPr lang="en-US" sz="1350" dirty="0">
                <a:latin typeface="Courier"/>
                <a:cs typeface="Courier"/>
              </a:rPr>
              <a:t>	Work</a:t>
            </a:r>
          </a:p>
          <a:p>
            <a:pPr marL="0" indent="0">
              <a:buNone/>
            </a:pPr>
            <a:r>
              <a:rPr lang="en-US" sz="1350" dirty="0">
                <a:latin typeface="Courier"/>
                <a:cs typeface="Courier"/>
              </a:rPr>
              <a:t>	Gym</a:t>
            </a:r>
          </a:p>
          <a:p>
            <a:pPr marL="0" indent="0">
              <a:buNone/>
            </a:pPr>
            <a:r>
              <a:rPr lang="en-US" sz="1350" dirty="0">
                <a:latin typeface="Courier"/>
                <a:cs typeface="Courier"/>
              </a:rPr>
              <a:t>	Netflix </a:t>
            </a:r>
          </a:p>
          <a:p>
            <a:pPr marL="0" indent="0">
              <a:buNone/>
            </a:pPr>
            <a:r>
              <a:rPr lang="en-US" sz="1350" dirty="0">
                <a:latin typeface="Courier"/>
                <a:cs typeface="Courier"/>
              </a:rPr>
              <a:t>	Bed</a:t>
            </a:r>
          </a:p>
          <a:p>
            <a:pPr marL="0" indent="0">
              <a:buNone/>
            </a:pPr>
            <a:r>
              <a:rPr lang="en-US" sz="1350" dirty="0">
                <a:solidFill>
                  <a:srgbClr val="0432FF"/>
                </a:solidFill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350" dirty="0">
              <a:latin typeface="Courier"/>
              <a:cs typeface="Courier"/>
            </a:endParaRPr>
          </a:p>
          <a:p>
            <a:pPr marL="600075" lvl="2" indent="0">
              <a:buNone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01084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865163"/>
          </a:xfrm>
        </p:spPr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you put a loop inside a loop?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39F2-860E-794C-B8E1-D4642CA48FBF}" type="datetime1">
              <a:rPr lang="it-IT" smtClean="0"/>
              <a:t>06/05/20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A938B-12B4-224A-BEED-D4446E1E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19783"/>
            <a:ext cx="1247775" cy="69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806A13-0C09-644C-971B-9294B4EA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2381250"/>
            <a:ext cx="1514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2C667-BEE3-2B43-87E5-74F5DC1A4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438" y="2930073"/>
            <a:ext cx="2628900" cy="174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600C15-634B-A044-87C3-DE6A4C6A9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920"/>
          <a:stretch/>
        </p:blipFill>
        <p:spPr>
          <a:xfrm>
            <a:off x="5343526" y="2895825"/>
            <a:ext cx="1879553" cy="17773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50187FF-6EB5-F645-8D81-4C5DA2133245}"/>
              </a:ext>
            </a:extLst>
          </p:cNvPr>
          <p:cNvGrpSpPr/>
          <p:nvPr/>
        </p:nvGrpSpPr>
        <p:grpSpPr>
          <a:xfrm>
            <a:off x="4112359" y="3675229"/>
            <a:ext cx="1277733" cy="300082"/>
            <a:chOff x="5219113" y="4769609"/>
            <a:chExt cx="1703643" cy="1530839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7288A05-2169-0E48-8796-02E29D22A91B}"/>
                </a:ext>
              </a:extLst>
            </p:cNvPr>
            <p:cNvSpPr/>
            <p:nvPr/>
          </p:nvSpPr>
          <p:spPr>
            <a:xfrm>
              <a:off x="5219113" y="4769609"/>
              <a:ext cx="414997" cy="1289441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6B995B-37CC-5848-BE8E-9D48CBDFAFAE}"/>
                </a:ext>
              </a:extLst>
            </p:cNvPr>
            <p:cNvSpPr txBox="1"/>
            <p:nvPr/>
          </p:nvSpPr>
          <p:spPr>
            <a:xfrm>
              <a:off x="5597179" y="4769609"/>
              <a:ext cx="1325577" cy="1530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FF0000"/>
                  </a:solidFill>
                </a:rPr>
                <a:t>Inner Loop </a:t>
              </a:r>
              <a:endParaRPr lang="it-IT" sz="13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BC39D4-6034-6C41-9F77-7B3CAA244C00}"/>
              </a:ext>
            </a:extLst>
          </p:cNvPr>
          <p:cNvGrpSpPr/>
          <p:nvPr/>
        </p:nvGrpSpPr>
        <p:grpSpPr>
          <a:xfrm>
            <a:off x="5171954" y="3252649"/>
            <a:ext cx="1301712" cy="1143500"/>
            <a:chOff x="5219113" y="4769609"/>
            <a:chExt cx="1735615" cy="1289441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938D6D69-6CAF-D445-88DD-7A311389E99A}"/>
                </a:ext>
              </a:extLst>
            </p:cNvPr>
            <p:cNvSpPr/>
            <p:nvPr/>
          </p:nvSpPr>
          <p:spPr>
            <a:xfrm>
              <a:off x="5219113" y="4769609"/>
              <a:ext cx="414997" cy="1289441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1350">
                <a:solidFill>
                  <a:srgbClr val="00B05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1A0412-1A2B-2C4E-B28A-9095C1A8D5E4}"/>
                </a:ext>
              </a:extLst>
            </p:cNvPr>
            <p:cNvSpPr txBox="1"/>
            <p:nvPr/>
          </p:nvSpPr>
          <p:spPr>
            <a:xfrm>
              <a:off x="5634110" y="5249056"/>
              <a:ext cx="1320618" cy="338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B050"/>
                  </a:solidFill>
                </a:rPr>
                <a:t>Outer Loop</a:t>
              </a:r>
              <a:endParaRPr lang="it-IT" sz="135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0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31563 -0.0188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81" y="-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-0.26302 0.0024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1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EA523-7911-1840-856C-7FE1933F9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5" b="96563" l="1875" r="100000">
                        <a14:foregroundMark x1="35000" y1="55437" x2="57438" y2="66063"/>
                        <a14:foregroundMark x1="39938" y1="72188" x2="35938" y2="49313"/>
                        <a14:foregroundMark x1="15375" y1="31313" x2="85563" y2="29438"/>
                        <a14:foregroundMark x1="59562" y1="39563" x2="53188" y2="24000"/>
                        <a14:foregroundMark x1="51313" y1="27313" x2="52000" y2="36063"/>
                        <a14:foregroundMark x1="39688" y1="34375" x2="17750" y2="35313"/>
                        <a14:foregroundMark x1="66688" y1="34625" x2="89375" y2="32250"/>
                        <a14:foregroundMark x1="62438" y1="63438" x2="78500" y2="60625"/>
                        <a14:foregroundMark x1="36188" y1="69625" x2="48438" y2="69625"/>
                        <a14:foregroundMark x1="94813" y1="62750" x2="91750" y2="20938"/>
                        <a14:foregroundMark x1="91000" y1="20688" x2="94063" y2="38438"/>
                        <a14:foregroundMark x1="92188" y1="20938" x2="94813" y2="35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2777" y="253491"/>
            <a:ext cx="2435469" cy="243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for days=1:7 </a:t>
            </a:r>
            <a:r>
              <a:rPr lang="en-US" dirty="0">
                <a:solidFill>
                  <a:srgbClr val="008000"/>
                </a:solidFill>
              </a:rPr>
              <a:t>% outer loop</a:t>
            </a:r>
          </a:p>
          <a:p>
            <a:r>
              <a:rPr lang="en-US" dirty="0"/>
              <a:t>    for hours=1:24</a:t>
            </a:r>
          </a:p>
          <a:p>
            <a:r>
              <a:rPr lang="en-US" dirty="0"/>
              <a:t>        for minutes=1:60  </a:t>
            </a:r>
            <a:r>
              <a:rPr lang="en-US" dirty="0">
                <a:solidFill>
                  <a:srgbClr val="008000"/>
                </a:solidFill>
              </a:rPr>
              <a:t>% inner loop</a:t>
            </a:r>
          </a:p>
          <a:p>
            <a:r>
              <a:rPr lang="en-US" dirty="0"/>
              <a:t>            [days hours minutes]</a:t>
            </a:r>
          </a:p>
          <a:p>
            <a:r>
              <a:rPr lang="en-US" dirty="0"/>
              <a:t>        end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end        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C0A3-3FCA-6040-B620-9074BC8F5489}" type="datetime1">
              <a:rPr lang="it-IT" smtClean="0"/>
              <a:t>06/05/20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8768" y="4257649"/>
            <a:ext cx="2966225" cy="3000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1350" dirty="0"/>
              <a:t>How many minutes in a week?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D332CB-9810-284D-8CF5-3154667617AC}"/>
              </a:ext>
            </a:extLst>
          </p:cNvPr>
          <p:cNvCxnSpPr>
            <a:cxnSpLocks/>
          </p:cNvCxnSpPr>
          <p:nvPr/>
        </p:nvCxnSpPr>
        <p:spPr>
          <a:xfrm flipV="1">
            <a:off x="4829176" y="1118654"/>
            <a:ext cx="1901336" cy="435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C2094-DD4C-704F-9568-89931B225667}"/>
              </a:ext>
            </a:extLst>
          </p:cNvPr>
          <p:cNvCxnSpPr>
            <a:cxnSpLocks/>
          </p:cNvCxnSpPr>
          <p:nvPr/>
        </p:nvCxnSpPr>
        <p:spPr>
          <a:xfrm flipV="1">
            <a:off x="4044118" y="1839791"/>
            <a:ext cx="2327763" cy="279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A84C18-819A-9B4F-802E-D2B8E20F993E}"/>
              </a:ext>
            </a:extLst>
          </p:cNvPr>
          <p:cNvCxnSpPr>
            <a:cxnSpLocks/>
          </p:cNvCxnSpPr>
          <p:nvPr/>
        </p:nvCxnSpPr>
        <p:spPr>
          <a:xfrm flipV="1">
            <a:off x="6552248" y="1892544"/>
            <a:ext cx="723387" cy="627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2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myCounter</a:t>
            </a:r>
            <a:r>
              <a:rPr lang="en-US" dirty="0">
                <a:solidFill>
                  <a:srgbClr val="0000FF"/>
                </a:solidFill>
              </a:rPr>
              <a:t>=0;</a:t>
            </a:r>
          </a:p>
          <a:p>
            <a:r>
              <a:rPr lang="en-US" dirty="0"/>
              <a:t>for days=1:7 </a:t>
            </a:r>
            <a:r>
              <a:rPr lang="en-US" dirty="0">
                <a:solidFill>
                  <a:srgbClr val="008000"/>
                </a:solidFill>
              </a:rPr>
              <a:t>% outer loop</a:t>
            </a:r>
          </a:p>
          <a:p>
            <a:r>
              <a:rPr lang="en-US" dirty="0"/>
              <a:t>    for hours=1:24</a:t>
            </a:r>
          </a:p>
          <a:p>
            <a:r>
              <a:rPr lang="en-US" dirty="0"/>
              <a:t>        for minutes=1:60  </a:t>
            </a:r>
            <a:r>
              <a:rPr lang="en-US" dirty="0">
                <a:solidFill>
                  <a:srgbClr val="008000"/>
                </a:solidFill>
              </a:rPr>
              <a:t>% inner loop</a:t>
            </a:r>
          </a:p>
          <a:p>
            <a:r>
              <a:rPr lang="en-US" dirty="0"/>
              <a:t>            </a:t>
            </a:r>
            <a:r>
              <a:rPr lang="en-US" dirty="0" err="1">
                <a:solidFill>
                  <a:srgbClr val="0000FF"/>
                </a:solidFill>
              </a:rPr>
              <a:t>myCounter</a:t>
            </a:r>
            <a:r>
              <a:rPr lang="en-US" dirty="0">
                <a:solidFill>
                  <a:srgbClr val="0000FF"/>
                </a:solidFill>
              </a:rPr>
              <a:t>=myCounter+1</a:t>
            </a:r>
          </a:p>
          <a:p>
            <a:r>
              <a:rPr lang="en-US" dirty="0"/>
              <a:t>        end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end        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60DE-9476-1B4B-911B-88FA51E003E6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</p:spTree>
    <p:extLst>
      <p:ext uri="{BB962C8B-B14F-4D97-AF65-F5344CB8AC3E}">
        <p14:creationId xmlns:p14="http://schemas.microsoft.com/office/powerpoint/2010/main" val="2614127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 in increments &gt; 1</a:t>
            </a:r>
          </a:p>
          <a:p>
            <a:pPr lvl="1"/>
            <a:r>
              <a:rPr lang="en-US" dirty="0"/>
              <a:t>for days=1:7:31</a:t>
            </a:r>
          </a:p>
          <a:p>
            <a:pPr lvl="1"/>
            <a:r>
              <a:rPr lang="en-US" dirty="0"/>
              <a:t>    days</a:t>
            </a:r>
          </a:p>
          <a:p>
            <a:pPr lvl="1"/>
            <a:r>
              <a:rPr lang="en-US" dirty="0"/>
              <a:t>end</a:t>
            </a:r>
          </a:p>
          <a:p>
            <a:r>
              <a:rPr lang="en-US" dirty="0"/>
              <a:t>Count backwards</a:t>
            </a:r>
          </a:p>
          <a:p>
            <a:pPr lvl="1"/>
            <a:r>
              <a:rPr lang="en-US" dirty="0"/>
              <a:t>for days=10:-1:1</a:t>
            </a:r>
          </a:p>
          <a:p>
            <a:pPr lvl="1"/>
            <a:r>
              <a:rPr lang="en-US" dirty="0"/>
              <a:t>    days</a:t>
            </a:r>
          </a:p>
          <a:p>
            <a:pPr lvl="1"/>
            <a:r>
              <a:rPr lang="en-US" dirty="0"/>
              <a:t>end      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13FF-6340-054C-9880-223C3A9D12EF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B645BF-453C-ED41-AF65-6C22C4DDA835}"/>
              </a:ext>
            </a:extLst>
          </p:cNvPr>
          <p:cNvSpPr/>
          <p:nvPr/>
        </p:nvSpPr>
        <p:spPr>
          <a:xfrm>
            <a:off x="1988694" y="1426788"/>
            <a:ext cx="1009357" cy="349426"/>
          </a:xfrm>
          <a:prstGeom prst="frame">
            <a:avLst>
              <a:gd name="adj1" fmla="val 5150"/>
            </a:avLst>
          </a:prstGeom>
          <a:solidFill>
            <a:schemeClr val="accent2"/>
          </a:solidFill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5F14EEF-FDAF-F245-8538-750BECB8C69A}"/>
              </a:ext>
            </a:extLst>
          </p:cNvPr>
          <p:cNvSpPr/>
          <p:nvPr/>
        </p:nvSpPr>
        <p:spPr>
          <a:xfrm>
            <a:off x="1988694" y="3017861"/>
            <a:ext cx="1009357" cy="349426"/>
          </a:xfrm>
          <a:prstGeom prst="frame">
            <a:avLst>
              <a:gd name="adj1" fmla="val 5150"/>
            </a:avLst>
          </a:prstGeom>
          <a:solidFill>
            <a:schemeClr val="accent2"/>
          </a:solidFill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5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6881E7-D786-8042-8BA1-F84465E329E0}"/>
              </a:ext>
            </a:extLst>
          </p:cNvPr>
          <p:cNvSpPr txBox="1">
            <a:spLocks/>
          </p:cNvSpPr>
          <p:nvPr/>
        </p:nvSpPr>
        <p:spPr>
          <a:xfrm>
            <a:off x="1494692" y="1103435"/>
            <a:ext cx="6388491" cy="35898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1" dirty="0">
                <a:solidFill>
                  <a:srgbClr val="008000"/>
                </a:solidFill>
                <a:latin typeface="Courier"/>
                <a:cs typeface="Courier"/>
              </a:rPr>
              <a:t>%% clear work space</a:t>
            </a:r>
          </a:p>
          <a:p>
            <a:pPr marL="0" indent="0">
              <a:buNone/>
            </a:pPr>
            <a:r>
              <a:rPr lang="en-US" sz="1350" dirty="0">
                <a:solidFill>
                  <a:schemeClr val="tx1"/>
                </a:solidFill>
                <a:latin typeface="Courier"/>
                <a:cs typeface="Courier"/>
              </a:rPr>
              <a:t>clear all</a:t>
            </a:r>
          </a:p>
          <a:p>
            <a:pPr marL="0" indent="0">
              <a:buNone/>
            </a:pPr>
            <a:r>
              <a:rPr lang="en-US" sz="1350" dirty="0">
                <a:solidFill>
                  <a:schemeClr val="tx1"/>
                </a:solidFill>
                <a:latin typeface="Courier"/>
                <a:cs typeface="Courier"/>
              </a:rPr>
              <a:t>close all</a:t>
            </a:r>
          </a:p>
          <a:p>
            <a:pPr marL="0" indent="0">
              <a:buNone/>
            </a:pPr>
            <a:r>
              <a:rPr lang="en-US" sz="1350" b="1" dirty="0">
                <a:solidFill>
                  <a:srgbClr val="008000"/>
                </a:solidFill>
                <a:latin typeface="Courier"/>
                <a:cs typeface="Courier"/>
              </a:rPr>
              <a:t>%% Constants</a:t>
            </a:r>
            <a:endParaRPr lang="en-US" sz="135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50" dirty="0" err="1">
                <a:latin typeface="Courier"/>
                <a:cs typeface="Courier"/>
              </a:rPr>
              <a:t>rectSize</a:t>
            </a:r>
            <a:r>
              <a:rPr lang="en-US" sz="1350" dirty="0">
                <a:latin typeface="Courier"/>
                <a:cs typeface="Courier"/>
              </a:rPr>
              <a:t>=100;</a:t>
            </a:r>
          </a:p>
          <a:p>
            <a:pPr marL="0" indent="0">
              <a:buNone/>
            </a:pPr>
            <a:r>
              <a:rPr lang="en-US" sz="1350" dirty="0" err="1">
                <a:latin typeface="Courier"/>
                <a:cs typeface="Courier"/>
              </a:rPr>
              <a:t>gridSize</a:t>
            </a:r>
            <a:r>
              <a:rPr lang="en-US" sz="1350" dirty="0">
                <a:latin typeface="Courier"/>
                <a:cs typeface="Courier"/>
              </a:rPr>
              <a:t>=5;</a:t>
            </a:r>
          </a:p>
          <a:p>
            <a:pPr marL="0" indent="0">
              <a:buNone/>
            </a:pPr>
            <a:r>
              <a:rPr lang="en-US" sz="1350" dirty="0" err="1">
                <a:latin typeface="Courier"/>
                <a:cs typeface="Courier"/>
              </a:rPr>
              <a:t>displaySize</a:t>
            </a:r>
            <a:r>
              <a:rPr lang="en-US" sz="1350" dirty="0">
                <a:latin typeface="Courier"/>
                <a:cs typeface="Courier"/>
              </a:rPr>
              <a:t>=</a:t>
            </a:r>
            <a:r>
              <a:rPr lang="en-US" sz="1350" dirty="0" err="1">
                <a:latin typeface="Courier"/>
                <a:cs typeface="Courier"/>
              </a:rPr>
              <a:t>gridSize</a:t>
            </a:r>
            <a:r>
              <a:rPr lang="en-US" sz="1350" dirty="0">
                <a:latin typeface="Courier"/>
                <a:cs typeface="Courier"/>
              </a:rPr>
              <a:t>*</a:t>
            </a:r>
            <a:r>
              <a:rPr lang="en-US" sz="1350" dirty="0" err="1">
                <a:latin typeface="Courier"/>
                <a:cs typeface="Courier"/>
              </a:rPr>
              <a:t>rectSize</a:t>
            </a:r>
            <a:r>
              <a:rPr lang="en-US" sz="135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1350" dirty="0">
              <a:latin typeface="Courier"/>
              <a:cs typeface="Courier"/>
            </a:endParaRPr>
          </a:p>
          <a:p>
            <a:pPr marL="600075" lvl="2" indent="0">
              <a:buNone/>
            </a:pPr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0F9C8-9D3C-4D44-AA6E-E0EF93046694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E139F-C90B-5140-BC0B-C820A2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908" y="2999056"/>
            <a:ext cx="2439343" cy="18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8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955E-1890-B24D-82ED-7AFE77A6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Script 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85CF7-F111-A348-BAD7-1BAEF794D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959" y="989135"/>
            <a:ext cx="2826041" cy="3589899"/>
          </a:xfrm>
        </p:spPr>
        <p:txBody>
          <a:bodyPr/>
          <a:lstStyle/>
          <a:p>
            <a:r>
              <a:rPr lang="en-GB" dirty="0"/>
              <a:t>Using constants allows flexibility, transparency and error mitigation.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EEB1A-B4E8-384F-AFC0-48DA74FA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4FFE-DD43-5B47-A04A-1E963E17C843}" type="datetime1">
              <a:rPr lang="it-IT" smtClean="0"/>
              <a:t>06/05/20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2BBBC-CBC8-C14D-867D-38B78689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55022-77E2-D044-BB89-38B10BEB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326"/>
            <a:ext cx="6317960" cy="41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6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64C104-4034-0E4B-90FC-9167A182812B}"/>
              </a:ext>
            </a:extLst>
          </p:cNvPr>
          <p:cNvSpPr txBox="1">
            <a:spLocks/>
          </p:cNvSpPr>
          <p:nvPr/>
        </p:nvSpPr>
        <p:spPr>
          <a:xfrm>
            <a:off x="1494692" y="1103435"/>
            <a:ext cx="6388491" cy="35898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1" dirty="0">
                <a:solidFill>
                  <a:srgbClr val="008000"/>
                </a:solidFill>
                <a:latin typeface="Courier"/>
                <a:cs typeface="Courier"/>
              </a:rPr>
              <a:t>%% Code</a:t>
            </a:r>
            <a:endParaRPr lang="en-US" sz="135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50" dirty="0" err="1">
                <a:latin typeface="Courier"/>
                <a:cs typeface="Courier"/>
              </a:rPr>
              <a:t>rectCount</a:t>
            </a:r>
            <a:r>
              <a:rPr lang="en-US" sz="1350" dirty="0">
                <a:latin typeface="Courier"/>
                <a:cs typeface="Courier"/>
              </a:rPr>
              <a:t> =0; </a:t>
            </a:r>
            <a:r>
              <a:rPr lang="en-US" sz="1350" dirty="0">
                <a:solidFill>
                  <a:srgbClr val="008000"/>
                </a:solidFill>
                <a:latin typeface="Courier"/>
                <a:cs typeface="Courier"/>
              </a:rPr>
              <a:t>% to count the rectangles</a:t>
            </a:r>
          </a:p>
          <a:p>
            <a:pPr marL="0" indent="0">
              <a:buNone/>
            </a:pPr>
            <a:r>
              <a:rPr lang="en-US" sz="1350" dirty="0">
                <a:solidFill>
                  <a:srgbClr val="008000"/>
                </a:solidFill>
                <a:latin typeface="Courier"/>
                <a:cs typeface="Courier"/>
              </a:rPr>
              <a:t>% nested loop</a:t>
            </a:r>
            <a:endParaRPr lang="en-US" sz="135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50" dirty="0">
                <a:solidFill>
                  <a:srgbClr val="0432FF"/>
                </a:solidFill>
                <a:latin typeface="Courier"/>
                <a:cs typeface="Courier"/>
              </a:rPr>
              <a:t>for</a:t>
            </a:r>
            <a:r>
              <a:rPr lang="en-US" sz="1350" dirty="0">
                <a:latin typeface="Courier"/>
                <a:cs typeface="Courier"/>
              </a:rPr>
              <a:t> x=1:rectSize:displaySize</a:t>
            </a:r>
            <a:r>
              <a:rPr lang="en-US" sz="1350" dirty="0">
                <a:solidFill>
                  <a:srgbClr val="008000"/>
                </a:solidFill>
                <a:latin typeface="Courier"/>
                <a:cs typeface="Courier"/>
              </a:rPr>
              <a:t>% outer loop</a:t>
            </a:r>
            <a:endParaRPr lang="en-US" sz="135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50" dirty="0">
                <a:latin typeface="Courier"/>
                <a:cs typeface="Courier"/>
              </a:rPr>
              <a:t>    </a:t>
            </a:r>
            <a:r>
              <a:rPr lang="en-US" sz="1350" dirty="0">
                <a:solidFill>
                  <a:srgbClr val="0432FF"/>
                </a:solidFill>
                <a:latin typeface="Courier"/>
                <a:cs typeface="Courier"/>
              </a:rPr>
              <a:t>for</a:t>
            </a:r>
            <a:r>
              <a:rPr lang="en-US" sz="1350" dirty="0">
                <a:latin typeface="Courier"/>
                <a:cs typeface="Courier"/>
              </a:rPr>
              <a:t> y=1:rectSize:displaySize </a:t>
            </a:r>
            <a:r>
              <a:rPr lang="en-US" sz="1350" dirty="0">
                <a:solidFill>
                  <a:srgbClr val="008000"/>
                </a:solidFill>
                <a:latin typeface="Courier"/>
                <a:cs typeface="Courier"/>
              </a:rPr>
              <a:t>% inner loop</a:t>
            </a:r>
            <a:endParaRPr lang="en-US" sz="135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50" dirty="0">
                <a:latin typeface="Courier"/>
                <a:cs typeface="Courier"/>
              </a:rPr>
              <a:t>	 </a:t>
            </a:r>
            <a:r>
              <a:rPr lang="en-US" sz="1350" dirty="0" err="1">
                <a:latin typeface="Courier"/>
                <a:cs typeface="Courier"/>
              </a:rPr>
              <a:t>rectCount</a:t>
            </a:r>
            <a:r>
              <a:rPr lang="en-US" sz="1350" dirty="0">
                <a:latin typeface="Courier"/>
                <a:cs typeface="Courier"/>
              </a:rPr>
              <a:t> = rectCount+1</a:t>
            </a:r>
          </a:p>
          <a:p>
            <a:pPr marL="0" indent="0">
              <a:buNone/>
            </a:pPr>
            <a:r>
              <a:rPr lang="en-US" sz="1350" dirty="0">
                <a:latin typeface="Courier"/>
                <a:cs typeface="Courier"/>
              </a:rPr>
              <a:t>       </a:t>
            </a:r>
            <a:r>
              <a:rPr lang="en-US" sz="1350" dirty="0" err="1">
                <a:latin typeface="Courier"/>
                <a:cs typeface="Courier"/>
              </a:rPr>
              <a:t>myRects</a:t>
            </a:r>
            <a:r>
              <a:rPr lang="en-US" sz="1350" dirty="0">
                <a:latin typeface="Courier"/>
                <a:cs typeface="Courier"/>
              </a:rPr>
              <a:t>(</a:t>
            </a:r>
            <a:r>
              <a:rPr lang="en-US" sz="1350" dirty="0" err="1">
                <a:latin typeface="Courier"/>
                <a:cs typeface="Courier"/>
              </a:rPr>
              <a:t>rectCount</a:t>
            </a:r>
            <a:r>
              <a:rPr lang="en-US" sz="1350" dirty="0">
                <a:latin typeface="Courier"/>
                <a:cs typeface="Courier"/>
              </a:rPr>
              <a:t>,:)=[x y </a:t>
            </a:r>
            <a:r>
              <a:rPr lang="en-US" sz="1350" dirty="0" err="1">
                <a:latin typeface="Courier"/>
                <a:cs typeface="Courier"/>
              </a:rPr>
              <a:t>x+rectSize</a:t>
            </a:r>
            <a:r>
              <a:rPr lang="en-US" sz="1350" dirty="0">
                <a:latin typeface="Courier"/>
                <a:cs typeface="Courier"/>
              </a:rPr>
              <a:t>/2 </a:t>
            </a:r>
            <a:r>
              <a:rPr lang="en-US" sz="1350" dirty="0" err="1">
                <a:latin typeface="Courier"/>
                <a:cs typeface="Courier"/>
              </a:rPr>
              <a:t>y+rectSize</a:t>
            </a:r>
            <a:r>
              <a:rPr lang="en-US" sz="1350" dirty="0">
                <a:latin typeface="Courier"/>
                <a:cs typeface="Courier"/>
              </a:rPr>
              <a:t> /2];</a:t>
            </a:r>
          </a:p>
          <a:p>
            <a:pPr marL="0" indent="0">
              <a:buNone/>
            </a:pPr>
            <a:r>
              <a:rPr lang="en-US" sz="1350" dirty="0">
                <a:latin typeface="Courier"/>
                <a:cs typeface="Courier"/>
              </a:rPr>
              <a:t>    </a:t>
            </a:r>
            <a:r>
              <a:rPr lang="en-US" sz="1350" dirty="0">
                <a:solidFill>
                  <a:srgbClr val="0432FF"/>
                </a:solidFill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r>
              <a:rPr lang="en-US" sz="1350" dirty="0">
                <a:solidFill>
                  <a:srgbClr val="0432FF"/>
                </a:solidFill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35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35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350" dirty="0">
              <a:latin typeface="Courier"/>
              <a:cs typeface="Courier"/>
            </a:endParaRPr>
          </a:p>
          <a:p>
            <a:pPr marL="600075" lvl="2" indent="0">
              <a:buNone/>
            </a:pPr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Complicated Nested Loop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35ED-78BB-7B40-8EE1-C967C21F5A10}" type="datetime1">
              <a:rPr lang="it-IT" smtClean="0"/>
              <a:t>06/05/20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Skills in Cognitive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3B9F7E-E6DA-E04F-AEFA-D6DBA65E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115" y="790271"/>
            <a:ext cx="2196885" cy="7367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C74E16-9C6C-BD42-A9CB-C979E450909E}"/>
              </a:ext>
            </a:extLst>
          </p:cNvPr>
          <p:cNvSpPr txBox="1"/>
          <p:nvPr/>
        </p:nvSpPr>
        <p:spPr>
          <a:xfrm>
            <a:off x="4688938" y="2863543"/>
            <a:ext cx="3103999" cy="5078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“/2” because I only want our rectangles to cover half the space.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3A01CA-62F3-7443-B8D7-21E06F6C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65" y="3062224"/>
            <a:ext cx="2105025" cy="2276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600D7C-810D-AE47-ACC2-C98C2ABD30D4}"/>
              </a:ext>
            </a:extLst>
          </p:cNvPr>
          <p:cNvSpPr txBox="1"/>
          <p:nvPr/>
        </p:nvSpPr>
        <p:spPr>
          <a:xfrm>
            <a:off x="4225435" y="2775193"/>
            <a:ext cx="36206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[Left Top    Right          			Bottom]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75436-C1C7-A44D-98F1-B1B93F005352}"/>
              </a:ext>
            </a:extLst>
          </p:cNvPr>
          <p:cNvSpPr txBox="1"/>
          <p:nvPr/>
        </p:nvSpPr>
        <p:spPr>
          <a:xfrm>
            <a:off x="2134891" y="1844988"/>
            <a:ext cx="416904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  <a:latin typeface="Courier"/>
                <a:cs typeface="Courier"/>
              </a:rPr>
              <a:t>1:     100     :    500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EF5521-24E7-624D-9BA9-153DA523056A}"/>
              </a:ext>
            </a:extLst>
          </p:cNvPr>
          <p:cNvSpPr txBox="1"/>
          <p:nvPr/>
        </p:nvSpPr>
        <p:spPr>
          <a:xfrm>
            <a:off x="1618394" y="3931875"/>
            <a:ext cx="2547402" cy="7155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>
                <a:latin typeface="Courier"/>
                <a:cs typeface="Courier"/>
              </a:rPr>
              <a:t>The “ : “ here</a:t>
            </a:r>
          </a:p>
          <a:p>
            <a:r>
              <a:rPr lang="en-US" sz="1350" dirty="0">
                <a:latin typeface="Courier"/>
                <a:sym typeface="Wingdings" pitchFamily="2" charset="2"/>
              </a:rPr>
              <a:t>Means ’all-the-columns’</a:t>
            </a:r>
            <a:endParaRPr lang="en-US" sz="135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F44188-AE8C-8447-87BF-D2161E17FA1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892095" y="2817056"/>
            <a:ext cx="1273701" cy="1114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2D8FC2-1D0A-2B43-AE53-297915CA3DCD}"/>
              </a:ext>
            </a:extLst>
          </p:cNvPr>
          <p:cNvGrpSpPr/>
          <p:nvPr/>
        </p:nvGrpSpPr>
        <p:grpSpPr>
          <a:xfrm>
            <a:off x="4165795" y="3568075"/>
            <a:ext cx="3336203" cy="363800"/>
            <a:chOff x="4030394" y="4757432"/>
            <a:chExt cx="4448270" cy="48506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B7B13C-72A3-5541-BD58-79A2C61F28B9}"/>
                </a:ext>
              </a:extLst>
            </p:cNvPr>
            <p:cNvSpPr/>
            <p:nvPr/>
          </p:nvSpPr>
          <p:spPr>
            <a:xfrm>
              <a:off x="5971279" y="4757432"/>
              <a:ext cx="2507385" cy="267766"/>
            </a:xfrm>
            <a:prstGeom prst="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10D658-0097-E643-A767-E304BA5BDEAA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030394" y="4891315"/>
              <a:ext cx="1940885" cy="3511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BA9C32-BAFD-0444-B351-1552E610C5DA}"/>
                </a:ext>
              </a:extLst>
            </p:cNvPr>
            <p:cNvSpPr txBox="1"/>
            <p:nvPr/>
          </p:nvSpPr>
          <p:spPr>
            <a:xfrm rot="21012803">
              <a:off x="4099421" y="4771253"/>
              <a:ext cx="1412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 err="1">
                  <a:solidFill>
                    <a:schemeClr val="accent3">
                      <a:lumMod val="75000"/>
                    </a:schemeClr>
                  </a:solidFill>
                </a:rPr>
                <a:t>rectCount</a:t>
              </a:r>
              <a:r>
                <a:rPr lang="en-US" sz="1350" dirty="0">
                  <a:solidFill>
                    <a:schemeClr val="accent3">
                      <a:lumMod val="75000"/>
                    </a:schemeClr>
                  </a:solidFill>
                </a:rPr>
                <a:t>=2</a:t>
              </a:r>
              <a:endParaRPr lang="it-IT" sz="135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40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1" grpId="0" animBg="1"/>
      <p:bldP spid="11" grpId="1" animBg="1"/>
      <p:bldP spid="13" grpId="0"/>
      <p:bldP spid="9" grpId="0" animBg="1"/>
      <p:bldP spid="9" grpId="1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10373</TotalTime>
  <Words>677</Words>
  <Application>Microsoft Macintosh PowerPoint</Application>
  <PresentationFormat>On-screen Show (16:9)</PresentationFormat>
  <Paragraphs>161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Courier</vt:lpstr>
      <vt:lpstr>Office Theme</vt:lpstr>
      <vt:lpstr>Introduction to Computer Programming</vt:lpstr>
      <vt:lpstr>For Loops: what &amp; why</vt:lpstr>
      <vt:lpstr>Nested Loops</vt:lpstr>
      <vt:lpstr>Nested Loops</vt:lpstr>
      <vt:lpstr>Nested Loops</vt:lpstr>
      <vt:lpstr>Other Loops</vt:lpstr>
      <vt:lpstr>Todays Example</vt:lpstr>
      <vt:lpstr>Script Organisation</vt:lpstr>
      <vt:lpstr>Complicated Nested Loop</vt:lpstr>
      <vt:lpstr>Rectangles</vt:lpstr>
      <vt:lpstr>     Using myRects</vt:lpstr>
      <vt:lpstr>Using myRects</vt:lpstr>
      <vt:lpstr>Small-Group Exercises</vt:lpstr>
      <vt:lpstr>Small-Group Exercises</vt:lpstr>
      <vt:lpstr>Key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</dc:creator>
  <cp:lastModifiedBy>Fairhall, Scott Laurence</cp:lastModifiedBy>
  <cp:revision>141</cp:revision>
  <dcterms:created xsi:type="dcterms:W3CDTF">2015-11-02T19:24:57Z</dcterms:created>
  <dcterms:modified xsi:type="dcterms:W3CDTF">2020-05-06T10:55:36Z</dcterms:modified>
</cp:coreProperties>
</file>